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4.xml" ContentType="application/vnd.openxmlformats-officedocument.presentationml.notesSlide+xml"/>
  <Override PartName="/ppt/notesSlides/_rels/notesSlide4.xml.rels" ContentType="application/vnd.openxmlformats-package.relationships+xml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переміщення сторінки клацніть мишею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0">
              <a:buNone/>
            </a:pPr>
            <a:r>
              <a:rPr b="0" lang="uk-UA" sz="2000" spc="-1" strike="noStrike">
                <a:latin typeface="Arial"/>
              </a:rPr>
              <a:t>Для редагування формату приміток клацніть мишею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23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&lt;верхній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5" name="PlaceHolder 4"/>
          <p:cNvSpPr>
            <a:spLocks noGrp="1"/>
          </p:cNvSpPr>
          <p:nvPr>
            <p:ph type="dt" idx="16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6" name="PlaceHolder 5"/>
          <p:cNvSpPr>
            <a:spLocks noGrp="1"/>
          </p:cNvSpPr>
          <p:nvPr>
            <p:ph type="ftr" idx="17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7" name="PlaceHolder 6"/>
          <p:cNvSpPr>
            <a:spLocks noGrp="1"/>
          </p:cNvSpPr>
          <p:nvPr>
            <p:ph type="sldNum" idx="18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 algn="r">
              <a:buNone/>
            </a:pPr>
            <a:fld id="{F0B6035A-68B7-448C-83FD-3349F7BC4C95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sldImg"/>
          </p:nvPr>
        </p:nvSpPr>
        <p:spPr>
          <a:xfrm>
            <a:off x="1374840" y="1336680"/>
            <a:ext cx="4809600" cy="3607920"/>
          </a:xfrm>
          <a:prstGeom prst="rect">
            <a:avLst/>
          </a:prstGeom>
          <a:ln w="0">
            <a:noFill/>
          </a:ln>
        </p:spPr>
      </p:sp>
      <p:sp>
        <p:nvSpPr>
          <p:cNvPr id="255" name="PlaceHolder 2"/>
          <p:cNvSpPr>
            <a:spLocks noGrp="1"/>
          </p:cNvSpPr>
          <p:nvPr>
            <p:ph type="body"/>
          </p:nvPr>
        </p:nvSpPr>
        <p:spPr>
          <a:xfrm>
            <a:off x="755640" y="5145120"/>
            <a:ext cx="6048000" cy="42098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216000" indent="0">
              <a:buNone/>
            </a:pPr>
            <a:endParaRPr b="0" lang="uk-UA" sz="2000" spc="-1" strike="noStrike">
              <a:latin typeface="Aria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 type="sldNum" idx="19"/>
          </p:nvPr>
        </p:nvSpPr>
        <p:spPr>
          <a:xfrm>
            <a:off x="4281480" y="10155240"/>
            <a:ext cx="3276360" cy="5360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1200" spc="-1" strike="noStrike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E1BB7641-2533-46D9-9BE4-1BEF71930974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E571338-9B2E-4928-8B33-BBC9A7A98B9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CE2D129-D56D-412F-B8D3-DA6B2CBA122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25A82B3-1552-4BD1-9F78-06E3CD7F155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B5A2350-8088-4442-9983-C396BF8F0C6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537EBA5-AB15-4CC3-9424-5B3D8593FD7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80E29D8-C454-4676-B5B4-C8ADBF357DA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CEE57C5-4B94-4B74-BF05-7A30D05AAFB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739416D-0836-4C53-A851-D1AFA225FFD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AF76928-1CCE-4758-9451-D8A061506CF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A6B37067-A73F-40D4-ADAE-6AC3732BAF8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7A9D84C-5E53-4F82-B600-E07AB35FD73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81E3347-9A75-4437-83A0-71BB49C6D7E5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DEE62ED5-FC1F-42EF-9BB2-EC5EB8E738A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B97AA7A-5F26-49FE-BF13-ABB5AF5CA84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1C28C73-81F3-4949-8C00-E830C517F2B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596459FA-3D4E-4661-A5C1-56C9E568A41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76CE2BA-2700-422C-AB9A-10158E7BFE1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67B764EB-149B-4E19-8AF0-E5641B93721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3B25231-13DA-4043-8023-8F5BD722AFE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5D347C4-193F-48F7-A029-8731359EA37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B1B1E2B-AEFE-4A23-A1A7-33C8E9DC291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268E73F7-ECC4-4DE6-AF0C-FBDDE8930E3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054B0AC-9864-4740-A238-B04F56A7FE1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6F73822A-B2E9-4B24-8BCE-D17758713110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BA0402F-7AD0-427E-9FD1-401A520213D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1CB95FCA-FE57-4A2F-AC60-A58C31E183D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FB8A5CE-3E08-441C-BFE7-C507AF59BB9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1EDA9BF-A17E-455D-A94E-B94240E24BA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FE32390D-46E0-4697-BED9-ADCD3E51218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7D580E6-02DC-474A-9A96-652C8954178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79608FA-5DFE-4692-8E13-C2FE8E1C89C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4506CB9-2688-4AB0-8EA9-7906A18FEDC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FD1AC15-A1E2-4DFE-A70F-36E96E14199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97218E8-CD2B-4207-A0ED-28F8AF1156E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052CAE6-3E89-49A6-8813-0418FF9097A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3C87794-3CB1-484D-A12E-1EDE283C39DF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0F4182C2-99DB-442A-A5A6-04D7795C7D0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FBC5DE8D-5BC2-4AB3-B22B-C77899470C2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8A762C9-E905-4F04-BEA2-8B5E467329D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3C1E41FC-75EB-407F-BB8A-E1B1DDDBE61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236CA25A-1FAD-4C9F-B9E0-725374C3C67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0E2C0BA5-66B7-4E23-8A7F-57A38DBD795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1C37D5A-0185-43F0-A48B-C8632247AEE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6595410E-9E7B-423A-9EA2-B613B610BAA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08F6A713-0B3B-4947-A1DD-DAEFE2D8819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1E62F801-E248-4EA5-B631-7C7BC76B0BB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406A4E1-5423-4C27-AE6E-5E1086C99B22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E25E366-3929-48D3-BD28-EFEC0BE6D7B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FD07A2E-FD99-400C-8FB9-6892D23A049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05429FFD-577F-4806-B7E5-C9C3E3F63DA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0CD30876-EF4D-4F36-A8BA-6E2E493B72F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6F42D6D0-EC7A-4591-8484-B0AEAD2B933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6AFD6022-57E2-4D69-AB0F-9645EA5303C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3FEF6073-1A2E-40A4-8371-627655CDFD9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0F65A189-993D-4DCA-B5EE-9F868A55730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F63CB83C-D5C0-4E6B-B07D-77A3BC67C3F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ED9134BD-DF5A-42C6-BA29-0ADA6A3AB22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0B3F6C8-4ECC-4BD7-823F-E83567CDFBD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9669B9B5-FC08-413A-AC7B-B38872678E8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144CEB1-D67C-4467-803E-15D4BF3C7422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" name="Picture 6" descr="CoverOverlay.png"/>
          <p:cNvPicPr/>
          <p:nvPr/>
        </p:nvPicPr>
        <p:blipFill>
          <a:blip r:embed="rId2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 w="0">
            <a:noFill/>
          </a:ln>
        </p:spPr>
      </p:pic>
      <p:grpSp>
        <p:nvGrpSpPr>
          <p:cNvPr id="2" name="Group 7"/>
          <p:cNvGrpSpPr/>
          <p:nvPr/>
        </p:nvGrpSpPr>
        <p:grpSpPr>
          <a:xfrm>
            <a:off x="1193760" y="2887560"/>
            <a:ext cx="6779520" cy="912600"/>
            <a:chOff x="1193760" y="2887560"/>
            <a:chExt cx="6779520" cy="912600"/>
          </a:xfrm>
        </p:grpSpPr>
        <p:sp>
          <p:nvSpPr>
            <p:cNvPr id="3" name="TextBox 8"/>
            <p:cNvSpPr/>
            <p:nvPr/>
          </p:nvSpPr>
          <p:spPr>
            <a:xfrm>
              <a:off x="4173480" y="288756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e1dca5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4" name="Straight Connector 9"/>
            <p:cNvCxnSpPr/>
            <p:nvPr/>
          </p:nvCxnSpPr>
          <p:spPr>
            <a:xfrm flipH="1" flipV="1">
              <a:off x="1193760" y="343152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  <p:cxnSp>
          <p:nvCxnSpPr>
            <p:cNvPr id="5" name="Straight Connector 10"/>
            <p:cNvCxnSpPr/>
            <p:nvPr/>
          </p:nvCxnSpPr>
          <p:spPr>
            <a:xfrm flipH="1" flipV="1">
              <a:off x="4853160" y="342900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</p:grpSp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ftr" idx="1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sldNum" idx="2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84F1C96-8C97-4E0D-BB87-14ED7FA2FB2C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dt" idx="3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48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49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50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51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4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5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5F06903-610A-40AE-B18C-D35FEF390BEF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dt" idx="6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667760" y="427356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5"/>
          <p:cNvSpPr>
            <a:spLocks noGrp="1"/>
          </p:cNvSpPr>
          <p:nvPr>
            <p:ph type="ftr" idx="7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0" name="PlaceHolder 6"/>
          <p:cNvSpPr>
            <a:spLocks noGrp="1"/>
          </p:cNvSpPr>
          <p:nvPr>
            <p:ph type="sldNum" idx="8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64D77E1-7844-4024-8873-DBF7D846C576}" type="slidenum">
              <a: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01" name="PlaceHolder 7"/>
          <p:cNvSpPr>
            <a:spLocks noGrp="1"/>
          </p:cNvSpPr>
          <p:nvPr>
            <p:ph type="dt" idx="9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9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40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41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42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99120" y="4273560"/>
            <a:ext cx="774468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9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 type="ftr" idx="10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48" name="PlaceHolder 6"/>
          <p:cNvSpPr>
            <a:spLocks noGrp="1"/>
          </p:cNvSpPr>
          <p:nvPr>
            <p:ph type="sldNum" idx="11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1AAD4CF9-43E2-4CC4-ACCB-95D8CB917B05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49" name="PlaceHolder 7"/>
          <p:cNvSpPr>
            <a:spLocks noGrp="1"/>
          </p:cNvSpPr>
          <p:nvPr>
            <p:ph type="dt" idx="12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87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88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89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90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ftr" idx="13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sldNum" idx="14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06924BF6-FD78-40A6-887B-C7ACDB907AE5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 type="dt" idx="15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45.xml"/><Relationship Id="rId4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080" cy="3167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 fontScale="86000"/>
          </a:bodyPr>
          <a:p>
            <a:pPr indent="0" algn="ctr">
              <a:lnSpc>
                <a:spcPct val="100000"/>
              </a:lnSpc>
              <a:buNone/>
            </a:pPr>
            <a:br>
              <a:rPr sz="54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Херсонський державний університет</a:t>
            </a:r>
            <a:br>
              <a:rPr sz="22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кафедра медицини</a:t>
            </a:r>
            <a:br>
              <a:rPr sz="5400"/>
            </a:br>
            <a:br>
              <a:rPr sz="5400"/>
            </a:br>
            <a:r>
              <a:rPr b="0" lang="ru-RU" sz="4400" spc="-1" strike="noStrike">
                <a:solidFill>
                  <a:srgbClr val="000000"/>
                </a:solidFill>
                <a:latin typeface="Book Antiqua"/>
                <a:ea typeface="DejaVu Sans"/>
              </a:rPr>
              <a:t>Актуальні проблеми  неврології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9" name="Рисунок 4" descr=""/>
          <p:cNvPicPr/>
          <p:nvPr/>
        </p:nvPicPr>
        <p:blipFill>
          <a:blip r:embed="rId1"/>
          <a:stretch/>
        </p:blipFill>
        <p:spPr>
          <a:xfrm>
            <a:off x="539640" y="4365000"/>
            <a:ext cx="2591640" cy="2015640"/>
          </a:xfrm>
          <a:prstGeom prst="rect">
            <a:avLst/>
          </a:prstGeom>
          <a:ln w="0">
            <a:noFill/>
          </a:ln>
        </p:spPr>
      </p:pic>
      <p:pic>
        <p:nvPicPr>
          <p:cNvPr id="240" name="Рисунок 1" descr=""/>
          <p:cNvPicPr/>
          <p:nvPr/>
        </p:nvPicPr>
        <p:blipFill>
          <a:blip r:embed="rId2"/>
          <a:stretch/>
        </p:blipFill>
        <p:spPr>
          <a:xfrm>
            <a:off x="5493240" y="4403880"/>
            <a:ext cx="2999880" cy="1828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5400" spc="-1" strike="noStrike">
                <a:solidFill>
                  <a:srgbClr val="ffffff"/>
                </a:solidFill>
                <a:latin typeface="Book Antiqua"/>
                <a:ea typeface="DejaVu Sans"/>
              </a:rPr>
              <a:t>мета:</a:t>
            </a:r>
            <a:endParaRPr b="0" lang="ru-RU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4052520" cy="4401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ffffff"/>
                </a:solidFill>
                <a:latin typeface="Book Antiqua"/>
                <a:ea typeface="DejaVu Sans"/>
              </a:rPr>
              <a:t> </a:t>
            </a:r>
            <a:r>
              <a:rPr b="0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3" name="Прямоугольник 3"/>
          <p:cNvSpPr/>
          <p:nvPr/>
        </p:nvSpPr>
        <p:spPr>
          <a:xfrm>
            <a:off x="688320" y="2116800"/>
            <a:ext cx="8048880" cy="405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uk-UA" sz="2000" spc="-1" strike="noStrike">
                <a:solidFill>
                  <a:srgbClr val="000000"/>
                </a:solidFill>
                <a:latin typeface="Arial"/>
                <a:ea typeface="DejaVu Sans"/>
              </a:rPr>
              <a:t>створення у студентів цілісного уявлення про  сучасні погляди на етіопатогенетичні особливості, клінічні прояви, диференціально діагностичні ознаки найбільш поширених захворювань нервової системи, сучасні напрямки і алгоритми їх діагностики та лікування, вдосконалити знання про анатомо-функціональні особливості та основні синдроми    ураження пірамідної, ектрапірамідної, мозочкової, сенсорної систем, черепно-мозкових нервів, інтегративних систем мозку та вегетативної нервової системи, удосконалити методику дослідження неврологічного статусу, ознайомитися з сучасними методами дослідження в неврології (ЕЕГ, УЗДГ судин    головного мозку, ЕНМГ, викликані потенціали, КТ, МРТ тощо), їх перевагами та  діагностичними можливостями</a:t>
            </a: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. </a:t>
            </a:r>
            <a:endParaRPr b="0" lang="uk-UA" sz="2000" spc="-1" strike="noStrike">
              <a:latin typeface="Arial"/>
            </a:endParaRPr>
          </a:p>
        </p:txBody>
      </p:sp>
    </p:spTree>
  </p:cSld>
  <p:transition spd="slow">
    <p:push dir="u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" dur="10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/>
          </p:nvPr>
        </p:nvSpPr>
        <p:spPr>
          <a:xfrm>
            <a:off x="699120" y="221760"/>
            <a:ext cx="4398840" cy="6081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760" indent="-365760">
              <a:lnSpc>
                <a:spcPct val="9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5" name="Прямоугольник 3"/>
          <p:cNvSpPr/>
          <p:nvPr/>
        </p:nvSpPr>
        <p:spPr>
          <a:xfrm>
            <a:off x="326520" y="4097880"/>
            <a:ext cx="6158520" cy="252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uk-UA" sz="2000" spc="-1" strike="noStrike">
                <a:solidFill>
                  <a:srgbClr val="000000"/>
                </a:solidFill>
                <a:latin typeface="Times New Roman"/>
                <a:ea typeface="Calibri"/>
              </a:rPr>
              <a:t>Дисципліна «Актуальні проблеми неврології» є  складовою професійної підготовки майбутнього лікаря та надає можливість студентам старших курсів </a:t>
            </a:r>
            <a:r>
              <a:rPr b="1" lang="uk-UA" sz="2000" spc="-26" strike="noStrike">
                <a:solidFill>
                  <a:srgbClr val="000000"/>
                </a:solidFill>
                <a:latin typeface="Times New Roman"/>
                <a:ea typeface="Calibri"/>
              </a:rPr>
              <a:t>удосконалити знання з </a:t>
            </a:r>
            <a:r>
              <a:rPr b="0" lang="uk-UA" sz="2000" spc="-26" strike="noStrike">
                <a:solidFill>
                  <a:srgbClr val="000000"/>
                </a:solidFill>
                <a:latin typeface="Times New Roman"/>
                <a:ea typeface="Calibri"/>
              </a:rPr>
              <a:t>питань сучасної неврології, актуальні аспектів різних нозологічних форм, сучасних уявлень про етіологію, патогенез, клінічні форми, сучасні методи лікування окремих неврологічних захворювань.</a:t>
            </a:r>
            <a:endParaRPr b="0" lang="uk-UA" sz="2000" spc="-1" strike="noStrike">
              <a:latin typeface="Arial"/>
            </a:endParaRPr>
          </a:p>
        </p:txBody>
      </p:sp>
      <p:pic>
        <p:nvPicPr>
          <p:cNvPr id="246" name="Рисунок 4" descr=""/>
          <p:cNvPicPr/>
          <p:nvPr/>
        </p:nvPicPr>
        <p:blipFill>
          <a:blip r:embed="rId1"/>
          <a:stretch/>
        </p:blipFill>
        <p:spPr>
          <a:xfrm>
            <a:off x="699120" y="750600"/>
            <a:ext cx="3057120" cy="1971360"/>
          </a:xfrm>
          <a:prstGeom prst="rect">
            <a:avLst/>
          </a:prstGeom>
          <a:ln w="0">
            <a:noFill/>
          </a:ln>
        </p:spPr>
      </p:pic>
      <p:pic>
        <p:nvPicPr>
          <p:cNvPr id="247" name="Рисунок 5" descr=""/>
          <p:cNvPicPr/>
          <p:nvPr/>
        </p:nvPicPr>
        <p:blipFill>
          <a:blip r:embed="rId2"/>
          <a:stretch/>
        </p:blipFill>
        <p:spPr>
          <a:xfrm>
            <a:off x="5098320" y="836280"/>
            <a:ext cx="2933280" cy="1885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/>
          </p:nvPr>
        </p:nvSpPr>
        <p:spPr>
          <a:xfrm>
            <a:off x="275760" y="3691440"/>
            <a:ext cx="7744680" cy="21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Програма пропонує розгляд основних неврологічних захворювань з позицій доказової медицини, розглядаються основні принципи діагностики захворювань з використанням настанов, пропонується набуття практичних навичок для використання в практичній діяльності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9" name="Рисунок 4" descr=""/>
          <p:cNvPicPr/>
          <p:nvPr/>
        </p:nvPicPr>
        <p:blipFill>
          <a:blip r:embed="rId1"/>
          <a:stretch/>
        </p:blipFill>
        <p:spPr>
          <a:xfrm>
            <a:off x="688320" y="570240"/>
            <a:ext cx="3076200" cy="1752120"/>
          </a:xfrm>
          <a:prstGeom prst="rect">
            <a:avLst/>
          </a:prstGeom>
          <a:ln w="0">
            <a:noFill/>
          </a:ln>
        </p:spPr>
      </p:pic>
      <p:pic>
        <p:nvPicPr>
          <p:cNvPr id="250" name="Рисунок 5" descr=""/>
          <p:cNvPicPr/>
          <p:nvPr/>
        </p:nvPicPr>
        <p:blipFill>
          <a:blip r:embed="rId2"/>
          <a:stretch/>
        </p:blipFill>
        <p:spPr>
          <a:xfrm>
            <a:off x="5400000" y="720000"/>
            <a:ext cx="3009600" cy="2333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/>
          </p:nvPr>
        </p:nvSpPr>
        <p:spPr>
          <a:xfrm>
            <a:off x="699120" y="3768480"/>
            <a:ext cx="7821000" cy="2521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7000"/>
          </a:bodyPr>
          <a:p>
            <a:pPr marL="228600" indent="0" algn="r">
              <a:lnSpc>
                <a:spcPct val="100000"/>
              </a:lnSpc>
              <a:spcBef>
                <a:spcPts val="961"/>
              </a:spcBef>
              <a:buNone/>
              <a:tabLst>
                <a:tab algn="l" pos="0"/>
              </a:tabLst>
            </a:pP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ru-RU" sz="80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uk-UA" sz="8000" spc="-1" strike="noStrike">
                <a:solidFill>
                  <a:srgbClr val="ffffff"/>
                </a:solidFill>
                <a:latin typeface="Book Antiqua"/>
                <a:ea typeface="DejaVu Sans"/>
              </a:rPr>
              <a:t>ДЯКУЮ ЗА УВАГУ!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2" name="Рисунок 1" descr=""/>
          <p:cNvPicPr/>
          <p:nvPr/>
        </p:nvPicPr>
        <p:blipFill>
          <a:blip r:embed="rId1"/>
          <a:stretch/>
        </p:blipFill>
        <p:spPr>
          <a:xfrm>
            <a:off x="699120" y="584280"/>
            <a:ext cx="3343320" cy="2090880"/>
          </a:xfrm>
          <a:prstGeom prst="rect">
            <a:avLst/>
          </a:prstGeom>
          <a:ln w="0">
            <a:noFill/>
          </a:ln>
        </p:spPr>
      </p:pic>
      <p:pic>
        <p:nvPicPr>
          <p:cNvPr id="253" name="Рисунок 3" descr=""/>
          <p:cNvPicPr/>
          <p:nvPr/>
        </p:nvPicPr>
        <p:blipFill>
          <a:blip r:embed="rId2"/>
          <a:stretch/>
        </p:blipFill>
        <p:spPr>
          <a:xfrm>
            <a:off x="5604840" y="584280"/>
            <a:ext cx="3047760" cy="1990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med" p14:dur="800"/>
    </mc:Choice>
    <mc:Fallback>
      <p:transition spd="med"/>
    </mc:Fallback>
  </mc:AlternateContent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1354</TotalTime>
  <Application>LibreOffice/7.4.0.3$Windows_X86_64 LibreOffice_project/f85e47c08ddd19c015c0114a68350214f7066f5a</Application>
  <AppVersion>15.0000</AppVersion>
  <Words>189</Words>
  <Paragraphs>12</Paragraphs>
  <Company>DG Win&amp;Soft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2012-11-28T20:51:53Z</dcterms:created>
  <dc:creator>Ігор</dc:creator>
  <dc:description/>
  <dc:language>uk-UA</dc:language>
  <cp:lastModifiedBy/>
  <dcterms:modified xsi:type="dcterms:W3CDTF">2023-04-22T16:50:49Z</dcterms:modified>
  <cp:revision>33</cp:revision>
  <dc:subject/>
  <dc:title>РЕПРОДУКТИВНЕ ЗДОРОВ’Я МОЛОДІ.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Экран (4:3)</vt:lpwstr>
  </property>
  <property fmtid="{D5CDD505-2E9C-101B-9397-08002B2CF9AE}" pid="4" name="Slides">
    <vt:i4>5</vt:i4>
  </property>
</Properties>
</file>